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2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7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713160" y="652680"/>
            <a:ext cx="4260960" cy="156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" name="Google Shape;11;p2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2" name="Google Shape;12;p2"/>
          <p:cNvSpPr/>
          <p:nvPr/>
        </p:nvSpPr>
        <p:spPr>
          <a:xfrm>
            <a:off x="6775560" y="-92880"/>
            <a:ext cx="25441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28" name="Google Shape;105;p19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3189600" cy="886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30" name="Google Shape;109;p20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1" name="Google Shape;110;p20"/>
          <p:cNvSpPr/>
          <p:nvPr/>
        </p:nvSpPr>
        <p:spPr>
          <a:xfrm flipH="1">
            <a:off x="-720" y="1359720"/>
            <a:ext cx="9143640" cy="3802680"/>
          </a:xfrm>
          <a:prstGeom prst="round1Rect">
            <a:avLst>
              <a:gd name="adj" fmla="val 0"/>
            </a:avLst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4880" y="3092760"/>
            <a:ext cx="3855600" cy="1510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title"/>
          </p:nvPr>
        </p:nvSpPr>
        <p:spPr>
          <a:xfrm>
            <a:off x="713160" y="835920"/>
            <a:ext cx="1257840" cy="915480"/>
          </a:xfrm>
          <a:prstGeom prst="rect">
            <a:avLst/>
          </a:prstGeom>
          <a:noFill/>
          <a:ln w="0">
            <a:noFill/>
          </a:ln>
          <a:effectLst>
            <a:outerShdw dist="19080" dir="5400000" blurRad="57240" rotWithShape="0">
              <a:srgbClr val="000000">
                <a:alpha val="50000"/>
              </a:srgbClr>
            </a:outerShdw>
          </a:effectLst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2"/>
                </a:solidFill>
                <a:effectLst/>
                <a:uFillTx/>
                <a:latin typeface="Atkinson Hyperlegible Next Medium"/>
                <a:ea typeface="Atkinson Hyperlegible Next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4" name="Google Shape;16;p3"/>
          <p:cNvSpPr/>
          <p:nvPr/>
        </p:nvSpPr>
        <p:spPr>
          <a:xfrm>
            <a:off x="-77040" y="-92880"/>
            <a:ext cx="26215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35" name="Google Shape;17;p3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112;p21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38" name="Google Shape;113;p21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115;p22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172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42" name="Google Shape;21;p4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43" name="Google Shape;22;p4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45" name="Google Shape;29;p5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47" name="Google Shape;32;p6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48" name="Google Shape;33;p6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763520" cy="85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50" name="Google Shape;37;p7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51" name="Google Shape;38;p7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768680" y="1307160"/>
            <a:ext cx="560664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713160" y="1159560"/>
            <a:ext cx="4581000" cy="1044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tkinson Hyperlegible Next Medium"/>
                <a:ea typeface="Atkinson Hyperlegible Next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5" name="Google Shape;50;p11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135520" y="1441800"/>
            <a:ext cx="4872600" cy="1186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5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121;p25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124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3;p13"/>
          <p:cNvSpPr/>
          <p:nvPr/>
        </p:nvSpPr>
        <p:spPr>
          <a:xfrm>
            <a:off x="0" y="1359720"/>
            <a:ext cx="9143640" cy="3802680"/>
          </a:xfrm>
          <a:prstGeom prst="round1Rect">
            <a:avLst>
              <a:gd name="adj" fmla="val 0"/>
            </a:avLst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68162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title"/>
          </p:nvPr>
        </p:nvSpPr>
        <p:spPr>
          <a:xfrm>
            <a:off x="4324320" y="181044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title"/>
          </p:nvPr>
        </p:nvSpPr>
        <p:spPr>
          <a:xfrm>
            <a:off x="4324320" y="344016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6644160" y="181044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title"/>
          </p:nvPr>
        </p:nvSpPr>
        <p:spPr>
          <a:xfrm>
            <a:off x="6644160" y="3440160"/>
            <a:ext cx="734400" cy="43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lt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2" name="Google Shape;63;p13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1637640"/>
            <a:ext cx="3286080" cy="106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4" name="Google Shape;67;p14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4763520" cy="85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16" name="Google Shape;71;p15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17" name="Google Shape;72;p15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4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74;p16"/>
          <p:cNvSpPr/>
          <p:nvPr/>
        </p:nvSpPr>
        <p:spPr>
          <a:xfrm>
            <a:off x="6775560" y="-92880"/>
            <a:ext cx="2544120" cy="523620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body"/>
          </p:nvPr>
        </p:nvSpPr>
        <p:spPr>
          <a:xfrm>
            <a:off x="5400000" y="0"/>
            <a:ext cx="37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title"/>
          </p:nvPr>
        </p:nvSpPr>
        <p:spPr>
          <a:xfrm>
            <a:off x="720000" y="793080"/>
            <a:ext cx="3899160" cy="1368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23" name="Google Shape;86;p17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cxnSp>
        <p:nvCxnSpPr>
          <p:cNvPr id="25" name="Google Shape;101;p18"/>
          <p:cNvCxnSpPr/>
          <p:nvPr/>
        </p:nvCxnSpPr>
        <p:spPr>
          <a:xfrm>
            <a:off x="-230760" y="233640"/>
            <a:ext cx="9678960" cy="360"/>
          </a:xfrm>
          <a:prstGeom prst="straightConnector1">
            <a:avLst/>
          </a:prstGeom>
          <a:ln w="9525">
            <a:solidFill>
              <a:srgbClr val="bfce84"/>
            </a:solidFill>
            <a:round/>
          </a:ln>
        </p:spPr>
      </p:cxnSp>
      <p:sp>
        <p:nvSpPr>
          <p:cNvPr id="26" name="Google Shape;102;p18"/>
          <p:cNvSpPr/>
          <p:nvPr/>
        </p:nvSpPr>
        <p:spPr>
          <a:xfrm rot="5400000">
            <a:off x="6354000" y="2289600"/>
            <a:ext cx="5181840" cy="5637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2"/>
    <p:sldLayoutId id="2147483672" r:id="rId3"/>
    <p:sldLayoutId id="2147483673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tBDfr" TargetMode="External"/><Relationship Id="rId4" Type="http://schemas.openxmlformats.org/officeDocument/2006/relationships/slideLayout" Target="../slideLayouts/slideLayout1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14240" y="657360"/>
            <a:ext cx="4257360" cy="1561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7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EcoColeta: Plataforma de Reciclagem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subTitle"/>
          </p:nvPr>
        </p:nvSpPr>
        <p:spPr>
          <a:xfrm>
            <a:off x="714240" y="2381400"/>
            <a:ext cx="4257360" cy="380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77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6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Facilitando a reciclagem e incentivando a educação ambiental.</a:t>
            </a:r>
            <a:endParaRPr b="0" lang="en-US" sz="16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63" name="Google Shape;133;p27" title="freepik__expand__15028.jpeg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4" name="Google Shape;134;p27"/>
          <p:cNvSpPr/>
          <p:nvPr/>
        </p:nvSpPr>
        <p:spPr>
          <a:xfrm>
            <a:off x="714240" y="421020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yourwebsite.com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65" name="Google Shape;135;p27"/>
          <p:cNvSpPr/>
          <p:nvPr/>
        </p:nvSpPr>
        <p:spPr>
          <a:xfrm>
            <a:off x="2219400" y="422928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→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Conclusões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A EcoColeta contribui significativamente para a educação ambiental e incentivo à reciclagem. Ao unir funcionalidades práticas e recompensas, a plataforma não apenas facilita o descarte consciente, mas também engaja a comunidade em ações sustentáveis, criando um ciclo positivo para o meio ambiente.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99" name="Google Shape;176;p31"/>
          <p:cNvSpPr/>
          <p:nvPr/>
        </p:nvSpPr>
        <p:spPr>
          <a:xfrm>
            <a:off x="723960" y="1924200"/>
            <a:ext cx="65700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→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14240" y="542880"/>
            <a:ext cx="3190680" cy="885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50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Thank you!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3905280" y="542880"/>
            <a:ext cx="4333680" cy="818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4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Do you have any questions?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102" name="Google Shape;335;p41"/>
          <p:cNvSpPr/>
          <p:nvPr/>
        </p:nvSpPr>
        <p:spPr>
          <a:xfrm>
            <a:off x="714240" y="3962520"/>
            <a:ext cx="2561760" cy="25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128520" bIns="128520" anchor="t">
            <a:normAutofit fontScale="25000" lnSpcReduction="19999"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+00 000 000 000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103" name="Google Shape;336;p41"/>
          <p:cNvSpPr/>
          <p:nvPr/>
        </p:nvSpPr>
        <p:spPr>
          <a:xfrm>
            <a:off x="714240" y="227664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www.yourwebsite.com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104" name="Google Shape;337;p41"/>
          <p:cNvSpPr/>
          <p:nvPr/>
        </p:nvSpPr>
        <p:spPr>
          <a:xfrm>
            <a:off x="2219400" y="229536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↓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grpSp>
        <p:nvGrpSpPr>
          <p:cNvPr id="105" name="Google Shape;338;p41"/>
          <p:cNvGrpSpPr/>
          <p:nvPr/>
        </p:nvGrpSpPr>
        <p:grpSpPr>
          <a:xfrm>
            <a:off x="800280" y="2953080"/>
            <a:ext cx="275760" cy="275760"/>
            <a:chOff x="800280" y="2953080"/>
            <a:chExt cx="275760" cy="275760"/>
          </a:xfrm>
        </p:grpSpPr>
        <p:sp>
          <p:nvSpPr>
            <p:cNvPr id="106" name="Google Shape;339;p41"/>
            <p:cNvSpPr/>
            <p:nvPr/>
          </p:nvSpPr>
          <p:spPr>
            <a:xfrm>
              <a:off x="800280" y="2953080"/>
              <a:ext cx="275760" cy="275760"/>
            </a:xfrm>
            <a:custGeom>
              <a:avLst/>
              <a:gdLst>
                <a:gd name="textAreaLeft" fmla="*/ 0 w 275760"/>
                <a:gd name="textAreaRight" fmla="*/ 276120 w 275760"/>
                <a:gd name="textAreaTop" fmla="*/ 0 h 275760"/>
                <a:gd name="textAreaBottom" fmla="*/ 276120 h 275760"/>
              </a:gdLst>
              <a:ahLst/>
              <a:cxnLst/>
              <a:rect l="textAreaLeft" t="textAreaTop" r="textAreaRight" b="textAreaBottom"/>
              <a:pathLst>
                <a:path w="6764" h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07" name="Google Shape;340;p41"/>
            <p:cNvSpPr/>
            <p:nvPr/>
          </p:nvSpPr>
          <p:spPr>
            <a:xfrm>
              <a:off x="864360" y="3018600"/>
              <a:ext cx="146880" cy="144000"/>
            </a:xfrm>
            <a:custGeom>
              <a:avLst/>
              <a:gdLst>
                <a:gd name="textAreaLeft" fmla="*/ 0 w 146880"/>
                <a:gd name="textAreaRight" fmla="*/ 147240 w 146880"/>
                <a:gd name="textAreaTop" fmla="*/ 0 h 144000"/>
                <a:gd name="textAreaBottom" fmla="*/ 144360 h 144000"/>
              </a:gdLst>
              <a:ahLst/>
              <a:cxnLst/>
              <a:rect l="textAreaLeft" t="textAreaTop" r="textAreaRight" b="textAreaBottom"/>
              <a:pathLst>
                <a:path w="3607" h="3542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2000" bIns="7200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08" name="Google Shape;341;p41"/>
            <p:cNvSpPr/>
            <p:nvPr/>
          </p:nvSpPr>
          <p:spPr>
            <a:xfrm>
              <a:off x="993960" y="2988720"/>
              <a:ext cx="37440" cy="37080"/>
            </a:xfrm>
            <a:custGeom>
              <a:avLst/>
              <a:gdLst>
                <a:gd name="textAreaLeft" fmla="*/ 0 w 37440"/>
                <a:gd name="textAreaRight" fmla="*/ 37800 w 37440"/>
                <a:gd name="textAreaTop" fmla="*/ 0 h 37080"/>
                <a:gd name="textAreaBottom" fmla="*/ 37440 h 37080"/>
              </a:gdLst>
              <a:ahLst/>
              <a:cxnLst/>
              <a:rect l="textAreaLeft" t="textAreaTop" r="textAreaRight" b="textAreaBottom"/>
              <a:pathLst>
                <a:path w="929" h="918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18720" bIns="1872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grpSp>
        <p:nvGrpSpPr>
          <p:cNvPr id="109" name="Google Shape;342;p41"/>
          <p:cNvGrpSpPr/>
          <p:nvPr/>
        </p:nvGrpSpPr>
        <p:grpSpPr>
          <a:xfrm>
            <a:off x="1666080" y="2953080"/>
            <a:ext cx="266400" cy="238320"/>
            <a:chOff x="1666080" y="2953080"/>
            <a:chExt cx="266400" cy="238320"/>
          </a:xfrm>
        </p:grpSpPr>
        <p:sp>
          <p:nvSpPr>
            <p:cNvPr id="110" name="Google Shape;343;p41"/>
            <p:cNvSpPr/>
            <p:nvPr/>
          </p:nvSpPr>
          <p:spPr>
            <a:xfrm>
              <a:off x="1675440" y="3037320"/>
              <a:ext cx="60840" cy="154080"/>
            </a:xfrm>
            <a:custGeom>
              <a:avLst/>
              <a:gdLst>
                <a:gd name="textAreaLeft" fmla="*/ 0 w 60840"/>
                <a:gd name="textAreaRight" fmla="*/ 61200 w 6084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1502" h="3787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1" name="Google Shape;344;p41"/>
            <p:cNvSpPr/>
            <p:nvPr/>
          </p:nvSpPr>
          <p:spPr>
            <a:xfrm>
              <a:off x="1666080" y="2953080"/>
              <a:ext cx="70200" cy="70200"/>
            </a:xfrm>
            <a:custGeom>
              <a:avLst/>
              <a:gdLst>
                <a:gd name="textAreaLeft" fmla="*/ 0 w 70200"/>
                <a:gd name="textAreaRight" fmla="*/ 70560 w 70200"/>
                <a:gd name="textAreaTop" fmla="*/ 0 h 70200"/>
                <a:gd name="textAreaBottom" fmla="*/ 70560 h 70200"/>
              </a:gdLst>
              <a:ahLst/>
              <a:cxnLst/>
              <a:rect l="textAreaLeft" t="textAreaTop" r="textAreaRight" b="textAreaBottom"/>
              <a:pathLst>
                <a:path w="1728" h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35280" bIns="3528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sp>
          <p:nvSpPr>
            <p:cNvPr id="112" name="Google Shape;345;p41"/>
            <p:cNvSpPr/>
            <p:nvPr/>
          </p:nvSpPr>
          <p:spPr>
            <a:xfrm>
              <a:off x="1768680" y="3037320"/>
              <a:ext cx="163800" cy="154080"/>
            </a:xfrm>
            <a:custGeom>
              <a:avLst/>
              <a:gdLst>
                <a:gd name="textAreaLeft" fmla="*/ 0 w 163800"/>
                <a:gd name="textAreaRight" fmla="*/ 164160 w 163800"/>
                <a:gd name="textAreaTop" fmla="*/ 0 h 154080"/>
                <a:gd name="textAreaBottom" fmla="*/ 154440 h 154080"/>
              </a:gdLst>
              <a:ahLst/>
              <a:cxnLst/>
              <a:rect l="textAreaLeft" t="textAreaTop" r="textAreaRight" b="textAreaBottom"/>
              <a:pathLst>
                <a:path w="4026" h="3787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77040" bIns="770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</p:grpSp>
      <p:sp>
        <p:nvSpPr>
          <p:cNvPr id="113" name="Google Shape;346;p41"/>
          <p:cNvSpPr/>
          <p:nvPr/>
        </p:nvSpPr>
        <p:spPr>
          <a:xfrm>
            <a:off x="2530080" y="2953080"/>
            <a:ext cx="291240" cy="237600"/>
          </a:xfrm>
          <a:custGeom>
            <a:avLst/>
            <a:gdLst>
              <a:gd name="textAreaLeft" fmla="*/ 0 w 291240"/>
              <a:gd name="textAreaRight" fmla="*/ 291600 w 291240"/>
              <a:gd name="textAreaTop" fmla="*/ 0 h 237600"/>
              <a:gd name="textAreaBottom" fmla="*/ 237960 h 237600"/>
            </a:gdLst>
            <a:ahLst/>
            <a:cxnLst/>
            <a:rect l="textAreaLeft" t="textAreaTop" r="textAreaRight" b="textAreaBottom"/>
            <a:pathLst>
              <a:path w="7144" h="5835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114" name="Google Shape;347;p41" title="view-city-with-apartment-buildings-green-vegetation (2).jpg"/>
          <p:cNvSpPr/>
          <p:nvPr/>
        </p:nvSpPr>
        <p:spPr>
          <a:xfrm flipH="1">
            <a:off x="5610240" y="1359720"/>
            <a:ext cx="3532680" cy="378360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15" name="Google Shape;348;p41"/>
          <p:cNvSpPr/>
          <p:nvPr/>
        </p:nvSpPr>
        <p:spPr>
          <a:xfrm>
            <a:off x="714240" y="3333600"/>
            <a:ext cx="2742840" cy="62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870823080" rIns="870823080" tIns="-7080120" bIns="-7080120" anchor="t">
            <a:sp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CREDITS: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 This presentation template was created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Arial"/>
                <a:hlinkClick r:id="rId2"/>
              </a:rPr>
              <a:t>Slidesgo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, and includes icons, infographics &amp; images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Arial"/>
                <a:hlinkClick r:id="rId3"/>
              </a:rPr>
              <a:t>Freepik</a:t>
            </a:r>
            <a:r>
              <a:rPr b="0" lang="en" sz="1000" strike="noStrike" u="sng">
                <a:solidFill>
                  <a:schemeClr val="dk1"/>
                </a:solidFill>
                <a:effectLst/>
                <a:uFillTx/>
                <a:latin typeface="Arial"/>
              </a:rPr>
              <a:t> 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Medium"/>
                <a:ea typeface="Atkinson Hyperlegible Next Medium"/>
              </a:rPr>
              <a:t>Introdução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A EcoColeta é uma plataforma inovadora que promove a reciclagem, oferecendo funcionalidades que vão desde educação ambiental até gerenciamento de coletas. Este sistema visa facilitar o acesso à reciclagem e desenvolver uma consciência ambiental entre os usuários.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68" name="Google Shape;183;p32" title="person-caring-protecting-mother-earth-earth-day.jpg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69" name="Google Shape;184;p32"/>
          <p:cNvSpPr/>
          <p:nvPr/>
        </p:nvSpPr>
        <p:spPr>
          <a:xfrm>
            <a:off x="723960" y="397188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↓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165;p30" title="view-city-with-apartment-buildings-green-vegetation (3).jpg"/>
          <p:cNvSpPr/>
          <p:nvPr/>
        </p:nvSpPr>
        <p:spPr>
          <a:xfrm flipH="1">
            <a:off x="0" y="0"/>
            <a:ext cx="342792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0" y="3095640"/>
            <a:ext cx="3857400" cy="151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Plataforma EcoColeta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title"/>
          </p:nvPr>
        </p:nvSpPr>
        <p:spPr>
          <a:xfrm>
            <a:off x="714240" y="838080"/>
            <a:ext cx="1257120" cy="914040"/>
          </a:xfrm>
          <a:prstGeom prst="rect">
            <a:avLst/>
          </a:prstGeom>
          <a:noFill/>
          <a:ln w="0">
            <a:noFill/>
          </a:ln>
          <a:effectLst>
            <a:outerShdw dist="19080" dir="5400000" blurRad="57240" rotWithShape="0">
              <a:srgbClr val="000000">
                <a:alpha val="50000"/>
              </a:srgbClr>
            </a:outerShdw>
          </a:effectLst>
        </p:spPr>
        <p:txBody>
          <a:bodyPr lIns="91440" rIns="91440" tIns="91440" bIns="91440" anchor="b">
            <a:normAutofit fontScale="92500" lnSpcReduction="19999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trike="noStrike" u="none">
                <a:solidFill>
                  <a:schemeClr val="dk2"/>
                </a:solidFill>
                <a:effectLst/>
                <a:uFillTx/>
                <a:latin typeface="Atkinson Hyperlegible Next Medium"/>
                <a:ea typeface="Atkinson Hyperlegible Next Medium"/>
              </a:rPr>
              <a:t>01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3" name="Google Shape;168;p30"/>
          <p:cNvSpPr/>
          <p:nvPr/>
        </p:nvSpPr>
        <p:spPr>
          <a:xfrm>
            <a:off x="5867280" y="109548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74" name="Google Shape;169;p30"/>
          <p:cNvSpPr/>
          <p:nvPr/>
        </p:nvSpPr>
        <p:spPr>
          <a:xfrm>
            <a:off x="7372440" y="110484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Funcionalidades Gerais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A EcoColeta disponibiliza um guia educativo, que orienta os usuários sobre práticas corretas de reciclagem. Além disso, a plataforma possui um mapa interativo que ajuda os usuários a encontrar ecopontos próximos e a agendar coletas. O sistema de recompensas e a formação de comunidades incentivam a participação ativa na reciclagem.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77" name="Google Shape;176;p31"/>
          <p:cNvSpPr/>
          <p:nvPr/>
        </p:nvSpPr>
        <p:spPr>
          <a:xfrm>
            <a:off x="723960" y="1924200"/>
            <a:ext cx="65700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→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Medium"/>
                <a:ea typeface="Atkinson Hyperlegible Next Medium"/>
              </a:rPr>
              <a:t>Modelo SaaS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Com um modelo de assinatura SaaS, a EcoColeta oferece diferentes planos de acesso a funcionalidades avançadas. O Plano Básico é ideal para iniciantes, enquanto os planos Profissional e Premium proporcionam ferramentas e suporte mais robustos, incluindo acesso ao Dashboard e relatórios detalhados, otimizando a gestão do negócio de coleta.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80" name="Google Shape;183;p32" title="person-caring-protecting-mother-earth-earth-day.jpg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1" name="Google Shape;184;p32"/>
          <p:cNvSpPr/>
          <p:nvPr/>
        </p:nvSpPr>
        <p:spPr>
          <a:xfrm>
            <a:off x="723960" y="397188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↓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165;p30" title="view-city-with-apartment-buildings-green-vegetation (3).jpg"/>
          <p:cNvSpPr/>
          <p:nvPr/>
        </p:nvSpPr>
        <p:spPr>
          <a:xfrm flipH="1">
            <a:off x="0" y="0"/>
            <a:ext cx="3427920" cy="5143320"/>
          </a:xfrm>
          <a:prstGeom prst="round1Rect">
            <a:avLst>
              <a:gd name="adj" fmla="val 50000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0" y="3095640"/>
            <a:ext cx="3857400" cy="151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92500" lnSpcReduction="9999"/>
          </a:bodyPr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40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Educação e Incentivo à Reciclagem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title"/>
          </p:nvPr>
        </p:nvSpPr>
        <p:spPr>
          <a:xfrm>
            <a:off x="714240" y="838080"/>
            <a:ext cx="1257120" cy="914040"/>
          </a:xfrm>
          <a:prstGeom prst="rect">
            <a:avLst/>
          </a:prstGeom>
          <a:noFill/>
          <a:ln w="0">
            <a:noFill/>
          </a:ln>
          <a:effectLst>
            <a:outerShdw dist="19080" dir="5400000" blurRad="57240" rotWithShape="0">
              <a:srgbClr val="000000">
                <a:alpha val="50000"/>
              </a:srgbClr>
            </a:outerShdw>
          </a:effectLst>
        </p:spPr>
        <p:txBody>
          <a:bodyPr lIns="91440" rIns="91440" tIns="91440" bIns="91440" anchor="b">
            <a:normAutofit fontScale="92500" lnSpcReduction="19999"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trike="noStrike" u="none">
                <a:solidFill>
                  <a:schemeClr val="dk2"/>
                </a:solidFill>
                <a:effectLst/>
                <a:uFillTx/>
                <a:latin typeface="Atkinson Hyperlegible Next Medium"/>
                <a:ea typeface="Atkinson Hyperlegible Next Medium"/>
              </a:rPr>
              <a:t>02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5" name="Google Shape;168;p30"/>
          <p:cNvSpPr/>
          <p:nvPr/>
        </p:nvSpPr>
        <p:spPr>
          <a:xfrm>
            <a:off x="5867280" y="1095480"/>
            <a:ext cx="1428480" cy="39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86" name="Google Shape;169;p30"/>
          <p:cNvSpPr/>
          <p:nvPr/>
        </p:nvSpPr>
        <p:spPr>
          <a:xfrm>
            <a:off x="7372440" y="110484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Guia Educativo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A seção "Aprenda a Reciclar de Forma Correta" é dedicada a educar os usuários sobre as práticas adequadas de reciclagem. Através de conteúdos informativos, a EcoColeta esclarece as maneiras de fazer a diferença no meio ambiente, enfatizando a importância da separação correta dos resíduos para um futuro mais sustentável.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89" name="Google Shape;176;p31"/>
          <p:cNvSpPr/>
          <p:nvPr/>
        </p:nvSpPr>
        <p:spPr>
          <a:xfrm>
            <a:off x="723960" y="1924200"/>
            <a:ext cx="65700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→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4762080" cy="85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SemiBold"/>
                <a:ea typeface="Atkinson Hyperlegible Next SemiBold"/>
              </a:rPr>
              <a:t>Recompensas e Pontuação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1533600" y="1866960"/>
            <a:ext cx="4295520" cy="1685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O EcoColeta implementa um sistema de pontos, conhecidos como "EcoPontos", que incentiva a participação dos usuários. Esses pontos podem ser acumulados e trocados por recompensas, como kits de beleza biodegradáveis e jogos de toalhas, promovendo um engajamento contínuo na prática da reciclagem.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92" name="Google Shape;176;p31"/>
          <p:cNvSpPr/>
          <p:nvPr/>
        </p:nvSpPr>
        <p:spPr>
          <a:xfrm>
            <a:off x="723960" y="1924200"/>
            <a:ext cx="657000" cy="26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→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723960" y="790560"/>
            <a:ext cx="3895200" cy="137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2600" strike="noStrike" u="none">
                <a:solidFill>
                  <a:schemeClr val="dk1"/>
                </a:solidFill>
                <a:effectLst/>
                <a:uFillTx/>
                <a:latin typeface="Atkinson Hyperlegible Next Medium"/>
                <a:ea typeface="Atkinson Hyperlegible Next Medium"/>
              </a:rPr>
              <a:t>Comunidade e Interação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723960" y="2162160"/>
            <a:ext cx="3895200" cy="1733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lbert Sans"/>
                <a:ea typeface="Albert Sans"/>
              </a:rPr>
              <a:t>A plataforma fomenta a formação de comunidades entre os usuários, permitindo interações e troca de experiências. Com rankings de pontos, os usuários podem se comparar, enquanto iniciativas como "Recida Sampa" e "Cataki" conectam catadores de materiais, promovendo a colaboração e a conscientização sobre a reciclagem.</a:t>
            </a:r>
            <a:endParaRPr b="0" lang="en-US" sz="12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  <p:sp>
        <p:nvSpPr>
          <p:cNvPr id="95" name="Google Shape;183;p32" title="person-caring-protecting-mother-earth-earth-day.jpg"/>
          <p:cNvSpPr/>
          <p:nvPr/>
        </p:nvSpPr>
        <p:spPr>
          <a:xfrm>
            <a:off x="5400000" y="0"/>
            <a:ext cx="3743640" cy="5143320"/>
          </a:xfrm>
          <a:prstGeom prst="round1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6" name="Google Shape;184;p32"/>
          <p:cNvSpPr/>
          <p:nvPr/>
        </p:nvSpPr>
        <p:spPr>
          <a:xfrm>
            <a:off x="723960" y="3971880"/>
            <a:ext cx="1056960" cy="380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↓</a:t>
            </a:r>
            <a:endParaRPr b="0" lang="en-US" sz="1000" strike="noStrike" u="none">
              <a:solidFill>
                <a:srgbClr val="ffffff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ultipurpose Business Template">
  <a:themeElements>
    <a:clrScheme name="Simple Light">
      <a:dk1>
        <a:srgbClr val="bfce84"/>
      </a:dk1>
      <a:lt1>
        <a:srgbClr val="0e2a22"/>
      </a:lt1>
      <a:dk2>
        <a:srgbClr val="fff9f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bfce84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LibreOffice/25.2.4.3$Linux_X86_64 LibreOffice_project/520$Build-3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2025-07-12T13:20:54Z</dcterms:created>
  <dc:creator>Unknown Creator</dc:creator>
  <dc:description/>
  <dc:language>en-US</dc:language>
  <cp:lastModifiedBy>Unknown Creator</cp:lastModifiedBy>
  <dcterms:modified xsi:type="dcterms:W3CDTF">2025-07-12T13:20:54Z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11</vt:r8>
  </property>
</Properties>
</file>